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6" r:id="rId1"/>
  </p:sldMasterIdLst>
  <p:notesMasterIdLst>
    <p:notesMasterId r:id="rId16"/>
  </p:notesMasterIdLst>
  <p:handoutMasterIdLst>
    <p:handoutMasterId r:id="rId17"/>
  </p:handoutMasterIdLst>
  <p:sldIdLst>
    <p:sldId id="277" r:id="rId2"/>
    <p:sldId id="280" r:id="rId3"/>
    <p:sldId id="268" r:id="rId4"/>
    <p:sldId id="282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27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C19"/>
    <a:srgbClr val="000000"/>
    <a:srgbClr val="20E72E"/>
    <a:srgbClr val="4CC33D"/>
    <a:srgbClr val="85EB5A"/>
    <a:srgbClr val="0FE627"/>
    <a:srgbClr val="008A1A"/>
    <a:srgbClr val="2AD431"/>
    <a:srgbClr val="006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2" autoAdjust="0"/>
    <p:restoredTop sz="94660"/>
  </p:normalViewPr>
  <p:slideViewPr>
    <p:cSldViewPr>
      <p:cViewPr varScale="1">
        <p:scale>
          <a:sx n="68" d="100"/>
          <a:sy n="68" d="100"/>
        </p:scale>
        <p:origin x="6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11A5A12-1725-4ADD-98E1-8C478D34B212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7083077-C537-401D-9630-6D40C16C3392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CC0B9-B59F-4CD9-B431-0A7C83DB6380}" type="slidenum">
              <a:rPr lang="es-ES"/>
              <a:pPr/>
              <a:t>1</a:t>
            </a:fld>
            <a:endParaRPr lang="es-E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3BAE2-4ACF-4F57-84A3-FBDF423FCDA9}" type="slidenum">
              <a:rPr lang="es-ES"/>
              <a:pPr/>
              <a:t>2</a:t>
            </a:fld>
            <a:endParaRPr lang="es-ES"/>
          </a:p>
        </p:txBody>
      </p:sp>
      <p:sp>
        <p:nvSpPr>
          <p:cNvPr id="839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83972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0BA07E6-675A-4BEE-84C8-580F005183D3}" type="slidenum">
              <a:rPr lang="es-ES" sz="1200">
                <a:latin typeface="Calibri" pitchFamily="34" charset="0"/>
              </a:rPr>
              <a:pPr algn="r"/>
              <a:t>2</a:t>
            </a:fld>
            <a:endParaRPr lang="es-E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EC2D8-015D-4F80-A446-CDB9FA56F805}" type="slidenum">
              <a:rPr lang="es-ES"/>
              <a:pPr/>
              <a:t>3</a:t>
            </a:fld>
            <a:endParaRPr lang="es-E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81F04D-D5B4-48F2-BD5D-4CE2CACB67D2}" type="slidenum">
              <a:rPr lang="es-ES"/>
              <a:pPr/>
              <a:t>4</a:t>
            </a:fld>
            <a:endParaRPr lang="es-E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4541D9-2CD9-4005-904E-D55B8AC5D179}" type="slidenum">
              <a:rPr lang="es-ES"/>
              <a:pPr/>
              <a:t>14</a:t>
            </a:fld>
            <a:endParaRPr lang="es-E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2595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2595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95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95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95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96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96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96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96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96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96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96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96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96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2596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2597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97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97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97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97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97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97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97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97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97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98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98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98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98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98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98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98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98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98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98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99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99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99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99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99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99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99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99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99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99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0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0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0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0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0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0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0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0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0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0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1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1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1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1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1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1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1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1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1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1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2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2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2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2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2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2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2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2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2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2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3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3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3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3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603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3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3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3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3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3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4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4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4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4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4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4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4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4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4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4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5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5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5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5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5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5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5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5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5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5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6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6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6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6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6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6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6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6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6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6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7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7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7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7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7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7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7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7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7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7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8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8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8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8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8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8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8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8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8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8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09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609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609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609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609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609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609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609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609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609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10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610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610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610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610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2610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2610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26107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r>
              <a:rPr lang="es-ES"/>
              <a:t>July 2007</a:t>
            </a:r>
          </a:p>
        </p:txBody>
      </p:sp>
      <p:sp>
        <p:nvSpPr>
          <p:cNvPr id="126108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26109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5CBB673-18E9-4BB3-9066-3A7323778A2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C7A6D-55EB-44FD-814C-C4814E7CF24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371F3-27F7-46E4-AEF9-BE10A26059A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9DEAEECB-727C-4BCB-8775-267F68AF387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00410-BF5E-4B32-B154-E0DC9733B50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A3858-6B1E-4C96-BA9F-7481830F872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A97E1-29B9-4088-98C9-3F46D838038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80DAA-383B-4F6B-A02E-6AD381CADA6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49605-E113-4BAB-9A32-E8140CA4EAE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3DA39-2778-4675-8285-0FE68CD0C93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BD957-B33C-4B78-898C-0F1BD8AF87B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D62EF-8587-42AF-8174-C14E16812BB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0E72E"/>
            </a:gs>
            <a:gs pos="100000">
              <a:srgbClr val="006C1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24931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2493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493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493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493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493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493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493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493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494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494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494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494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494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2494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2494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4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4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4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5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5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5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5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5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5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5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5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5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5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6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6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6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6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6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6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6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6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6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6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7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7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7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7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7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7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7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7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7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7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8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8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8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8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8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8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8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8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8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8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9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9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9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9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9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9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9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9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9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499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0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0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0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0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0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0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0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0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0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0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01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1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1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1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1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1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1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1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1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1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2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2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2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2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2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2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2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2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2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2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3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3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3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3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3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3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3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3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3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3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4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4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4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4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4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4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4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4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4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4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5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5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5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5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5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5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5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5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5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5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6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6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6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6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6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6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6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06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06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06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07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07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07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07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07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07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7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507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07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07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08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2508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2508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2508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2508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D2AAD0B9-ECD1-471D-8750-E28896B87E1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2508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pn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10" Type="http://schemas.openxmlformats.org/officeDocument/2006/relationships/image" Target="../media/image30.gif"/><Relationship Id="rId4" Type="http://schemas.openxmlformats.org/officeDocument/2006/relationships/image" Target="../media/image70.png"/><Relationship Id="rId9" Type="http://schemas.openxmlformats.org/officeDocument/2006/relationships/image" Target="../media/image7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30.gif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entas@multisistemasrl.com.a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jpeg"/><Relationship Id="rId3" Type="http://schemas.openxmlformats.org/officeDocument/2006/relationships/image" Target="../media/image2.gif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31" Type="http://schemas.openxmlformats.org/officeDocument/2006/relationships/image" Target="../media/image30.gi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3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0C2A9A92-D00C-47F8-9A1F-F25A9E78B5F1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367644" y="4437112"/>
            <a:ext cx="64087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en-US" sz="3600" b="1" kern="0" dirty="0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MULTISISTEMA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EF3336A-3F64-4CDB-9F4E-A566B72BD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53" y="1484784"/>
            <a:ext cx="2725093" cy="2752344"/>
          </a:xfrm>
          <a:prstGeom prst="rect">
            <a:avLst/>
          </a:prstGeom>
        </p:spPr>
      </p:pic>
    </p:spTree>
  </p:cSld>
  <p:clrMapOvr>
    <a:masterClrMapping/>
  </p:clrMapOvr>
  <p:transition advTm="1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818367-5347-4FB9-B8E4-D4A37FB74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007" y="143793"/>
            <a:ext cx="7870775" cy="1143000"/>
          </a:xfrm>
        </p:spPr>
        <p:txBody>
          <a:bodyPr/>
          <a:lstStyle/>
          <a:p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Equipos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 y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camaras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 de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VideoConferencia</a:t>
            </a:r>
            <a:endParaRPr lang="en-GB" sz="3200" dirty="0">
              <a:solidFill>
                <a:schemeClr val="bg1">
                  <a:lumMod val="5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6726B5-A5C5-4ECD-A3B9-17E36445B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07" y="1238944"/>
            <a:ext cx="8540750" cy="531673"/>
          </a:xfrm>
        </p:spPr>
        <p:txBody>
          <a:bodyPr/>
          <a:lstStyle/>
          <a:p>
            <a:r>
              <a:rPr lang="en-US" dirty="0"/>
              <a:t>Poly</a:t>
            </a:r>
            <a:endParaRPr lang="en-GB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01F9CFF4-2F50-41DB-9DF9-AF4AB37D6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4093"/>
            <a:ext cx="3836806" cy="200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111A0D48-2CE0-45A3-8B02-B9A3C19E9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47" y="2131873"/>
            <a:ext cx="4308358" cy="20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90EB46A9-1B0D-4BCE-A170-B9D8F3B69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47" y="4348459"/>
            <a:ext cx="4308357" cy="21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F3AFCBCB-C679-49D6-93F1-5290B0C8E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4372536"/>
            <a:ext cx="3794729" cy="212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Poly EagleEye Cube - Video Conferencing Australia">
            <a:extLst>
              <a:ext uri="{FF2B5EF4-FFF2-40B4-BE49-F238E27FC236}">
                <a16:creationId xmlns:a16="http://schemas.microsoft.com/office/drawing/2014/main" id="{548DA344-5031-44D6-B73B-FE6C1DDE7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38" y="4014162"/>
            <a:ext cx="1362315" cy="9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>
            <a:extLst>
              <a:ext uri="{FF2B5EF4-FFF2-40B4-BE49-F238E27FC236}">
                <a16:creationId xmlns:a16="http://schemas.microsoft.com/office/drawing/2014/main" id="{59B894C2-5DF7-4DF2-B383-A2458BC4A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2" y="1256826"/>
            <a:ext cx="1200175" cy="6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>
            <a:extLst>
              <a:ext uri="{FF2B5EF4-FFF2-40B4-BE49-F238E27FC236}">
                <a16:creationId xmlns:a16="http://schemas.microsoft.com/office/drawing/2014/main" id="{9C3B6B16-E709-4485-BAEB-55745357A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26259"/>
            <a:ext cx="2175843" cy="6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142CDFC-6D9F-41F4-9439-295571750D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2"/>
            <a:ext cx="1110842" cy="7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2330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FF045-0C3D-423A-84E2-BEC73ADC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897" y="229020"/>
            <a:ext cx="7731533" cy="1143000"/>
          </a:xfrm>
        </p:spPr>
        <p:txBody>
          <a:bodyPr/>
          <a:lstStyle/>
          <a:p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Camara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 de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VideoConferencia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 180</a:t>
            </a:r>
            <a:endParaRPr lang="en-GB" sz="3200" dirty="0">
              <a:solidFill>
                <a:schemeClr val="bg1">
                  <a:lumMod val="5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BE05B3-C045-40BA-91C3-AC7CC9F56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600201"/>
            <a:ext cx="8540750" cy="532656"/>
          </a:xfrm>
        </p:spPr>
        <p:txBody>
          <a:bodyPr/>
          <a:lstStyle/>
          <a:p>
            <a:r>
              <a:rPr lang="en-US" dirty="0"/>
              <a:t>Jabra </a:t>
            </a:r>
            <a:r>
              <a:rPr lang="en-US" dirty="0" err="1"/>
              <a:t>Panacast</a:t>
            </a:r>
            <a:endParaRPr lang="en-GB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859BF70-C23B-4642-BEAD-DA1354B6A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60267"/>
            <a:ext cx="1547664" cy="81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8F30701-CDE0-4E8A-8CD1-EA9F5A89D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1459"/>
            <a:ext cx="4314457" cy="20895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3ECDB2A-C528-4693-9D6A-DD9A459B7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778" y="2361458"/>
            <a:ext cx="4850066" cy="2089588"/>
          </a:xfrm>
          <a:prstGeom prst="rect">
            <a:avLst/>
          </a:prstGeom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0C401E6B-8F75-48A5-86D9-A53EBB0BB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33" y="1457300"/>
            <a:ext cx="3456384" cy="8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B482A3B-7030-4B99-B55F-1CCA463095DC}"/>
              </a:ext>
            </a:extLst>
          </p:cNvPr>
          <p:cNvSpPr/>
          <p:nvPr/>
        </p:nvSpPr>
        <p:spPr>
          <a:xfrm>
            <a:off x="42698" y="4531256"/>
            <a:ext cx="8955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Camara</a:t>
            </a:r>
            <a:r>
              <a:rPr lang="en-US" dirty="0"/>
              <a:t> de </a:t>
            </a:r>
            <a:r>
              <a:rPr lang="en-US" dirty="0" err="1"/>
              <a:t>VideoConferencia</a:t>
            </a:r>
            <a:r>
              <a:rPr lang="en-US" dirty="0"/>
              <a:t> de 180 </a:t>
            </a:r>
            <a:r>
              <a:rPr lang="en-US" dirty="0" err="1"/>
              <a:t>grados</a:t>
            </a:r>
            <a:r>
              <a:rPr lang="en-US" dirty="0"/>
              <a:t> de vision, compatible con </a:t>
            </a:r>
            <a:r>
              <a:rPr lang="en-US" dirty="0" err="1"/>
              <a:t>multiplataforas</a:t>
            </a:r>
            <a:r>
              <a:rPr lang="en-US" dirty="0"/>
              <a:t> </a:t>
            </a:r>
          </a:p>
          <a:p>
            <a:r>
              <a:rPr lang="en-US" dirty="0"/>
              <a:t>ideal para </a:t>
            </a:r>
            <a:r>
              <a:rPr lang="en-US" dirty="0" err="1"/>
              <a:t>conectar</a:t>
            </a:r>
            <a:r>
              <a:rPr lang="en-US" dirty="0"/>
              <a:t> a una PC o laptop y a un Speaker Jabra 710 o un Auricular.</a:t>
            </a:r>
            <a:endParaRPr lang="en-GB" dirty="0"/>
          </a:p>
        </p:txBody>
      </p:sp>
      <p:pic>
        <p:nvPicPr>
          <p:cNvPr id="6150" name="Picture 6" descr="Jabra PanaCast Conference Camera &amp; Accessories Bundle - liGo.co.uk">
            <a:extLst>
              <a:ext uri="{FF2B5EF4-FFF2-40B4-BE49-F238E27FC236}">
                <a16:creationId xmlns:a16="http://schemas.microsoft.com/office/drawing/2014/main" id="{15B8F95E-DEF1-46A0-9356-245081C2C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38328"/>
            <a:ext cx="1619672" cy="161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Jabra PanaCast: 180-Degree 4K Camera System for Video Conferencing">
            <a:extLst>
              <a:ext uri="{FF2B5EF4-FFF2-40B4-BE49-F238E27FC236}">
                <a16:creationId xmlns:a16="http://schemas.microsoft.com/office/drawing/2014/main" id="{29CA16F5-6EEC-4A90-94BC-EE8A22C28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5257798"/>
            <a:ext cx="3071991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3A7A6338-E999-4152-B714-9AB98CCBF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151" y="5238325"/>
            <a:ext cx="1619673" cy="161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Jabra PanaCast">
            <a:extLst>
              <a:ext uri="{FF2B5EF4-FFF2-40B4-BE49-F238E27FC236}">
                <a16:creationId xmlns:a16="http://schemas.microsoft.com/office/drawing/2014/main" id="{B619B5A0-3950-40BF-A07D-4789DADEC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64" y="5237378"/>
            <a:ext cx="2823487" cy="1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80BF66C-09A8-46B1-B0EC-D903A121E4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2"/>
            <a:ext cx="1110842" cy="7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4804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61F9C-320A-49F9-A51C-9F2255A8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039" y="181466"/>
            <a:ext cx="3488447" cy="1143000"/>
          </a:xfrm>
        </p:spPr>
        <p:txBody>
          <a:bodyPr/>
          <a:lstStyle/>
          <a:p>
            <a:r>
              <a:rPr lang="en-GB" sz="3200" dirty="0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Headset Poly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95F7B9-F4DC-40F2-A76E-8F036B523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02" y="1325314"/>
            <a:ext cx="4436186" cy="13574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A6D8857-3869-4029-88DA-29D137B1B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822" y="2680184"/>
            <a:ext cx="1407702" cy="135742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D2AECCD-810E-4875-AE2A-F91A026E6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004" y="1334829"/>
            <a:ext cx="4718919" cy="137409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E64DDE4-ABB9-4476-ACC6-1832DE7D8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671" y="2680184"/>
            <a:ext cx="4316425" cy="136084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BC07975-F5DB-4A7D-B6D6-66773702AA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7096" y="2684758"/>
            <a:ext cx="1433162" cy="135742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9A9EFE8-8862-4FBB-A4DA-E05065A486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6212" y="4041028"/>
            <a:ext cx="4540003" cy="143189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7F83019-E872-4B74-98F2-77363F807A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6212" y="5482803"/>
            <a:ext cx="4540003" cy="1347542"/>
          </a:xfrm>
          <a:prstGeom prst="rect">
            <a:avLst/>
          </a:prstGeom>
        </p:spPr>
      </p:pic>
      <p:pic>
        <p:nvPicPr>
          <p:cNvPr id="7172" name="Picture 4" descr="logo vector Poly » Free download :: Descarga gratuita » vectorlogo.es">
            <a:extLst>
              <a:ext uri="{FF2B5EF4-FFF2-40B4-BE49-F238E27FC236}">
                <a16:creationId xmlns:a16="http://schemas.microsoft.com/office/drawing/2014/main" id="{46619322-4FE6-4049-8835-5ACD9BD06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05" y="5187434"/>
            <a:ext cx="1632223" cy="8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C7E60874-B82C-4A78-BE7C-3A0CB640B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004" y="6023494"/>
            <a:ext cx="2399524" cy="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0B82B79-0606-4D12-BFB0-5A20FE343D1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2"/>
            <a:ext cx="1110842" cy="7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0398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99398-E282-4595-A06E-FB48EDCBA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Headset Jabra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10FC3FC-1002-4F31-A513-D1ECC9737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8" y="2348881"/>
            <a:ext cx="9101448" cy="381642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19D073E-F082-4E15-8090-BCAFAF053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68760"/>
            <a:ext cx="19202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E880AAC-9FA9-4D7C-B451-B38E543FEA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2"/>
            <a:ext cx="1110842" cy="7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2673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7ACB97-A19E-4AD6-A448-2BB0AB3E4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DB47D2F-A2B7-4182-937A-626BE904C541}"/>
              </a:ext>
            </a:extLst>
          </p:cNvPr>
          <p:cNvSpPr/>
          <p:nvPr/>
        </p:nvSpPr>
        <p:spPr>
          <a:xfrm>
            <a:off x="1612314" y="6231011"/>
            <a:ext cx="5733753" cy="805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150000"/>
              </a:lnSpc>
            </a:pPr>
            <a:r>
              <a:rPr lang="es-AR" altLang="en-US" sz="1600" b="1" dirty="0" bmk="_MailAutoSig">
                <a:latin typeface="Verdana" pitchFamily="34" charset="0"/>
                <a:ea typeface="+mj-ea"/>
                <a:cs typeface="+mj-cs"/>
              </a:rPr>
              <a:t>Web: http://www.multisistemasrl.com.ar/</a:t>
            </a:r>
            <a:endParaRPr lang="es-AR" altLang="en-US" sz="800" b="1" dirty="0" bmk="_MailAutoSig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hangingPunct="0">
              <a:lnSpc>
                <a:spcPct val="150000"/>
              </a:lnSpc>
            </a:pPr>
            <a:endParaRPr lang="es-AR" altLang="en-US" sz="800" dirty="0" bmk="_MailAutoSig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hangingPunct="0">
              <a:lnSpc>
                <a:spcPct val="150000"/>
              </a:lnSpc>
            </a:pPr>
            <a:endParaRPr lang="en-GB" altLang="en-US" sz="800" dirty="0" bmk="_MailAutoSig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5FF487E-9C44-44EF-ACF1-C0968FEFF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8392" y="5175187"/>
            <a:ext cx="109754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68358C7-6C5A-42B5-B167-E42C1BE25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774" y="5191832"/>
            <a:ext cx="212098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328BD5D-D600-439F-88C4-F78FAFA7F5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93" y="137381"/>
            <a:ext cx="1840520" cy="1858925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107F93FB-6B6B-450D-9FAA-E182916C8DD1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277697" y="2011691"/>
            <a:ext cx="64087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en-US" sz="3600" b="1" kern="0" dirty="0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MULTISISTEMA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23B8C94-CA4A-4F6D-A5F0-C1C7BD842D7D}"/>
              </a:ext>
            </a:extLst>
          </p:cNvPr>
          <p:cNvSpPr/>
          <p:nvPr/>
        </p:nvSpPr>
        <p:spPr>
          <a:xfrm>
            <a:off x="1274836" y="2778701"/>
            <a:ext cx="64087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b="1" dirty="0" err="1">
                <a:latin typeface="Arial" panose="020B0604020202020204" pitchFamily="34" charset="0"/>
              </a:rPr>
              <a:t>Podés</a:t>
            </a:r>
            <a:r>
              <a:rPr lang="es-AR" sz="2000" b="1" dirty="0">
                <a:latin typeface="Arial" panose="020B0604020202020204" pitchFamily="34" charset="0"/>
              </a:rPr>
              <a:t> encontrarnos en:</a:t>
            </a:r>
          </a:p>
          <a:p>
            <a:pPr algn="ctr"/>
            <a:r>
              <a:rPr lang="es-AR" sz="1600" b="1" dirty="0">
                <a:latin typeface="Segoe UI" panose="020B0502040204020203" pitchFamily="34" charset="0"/>
              </a:rPr>
              <a:t>Republica de Siria 3979</a:t>
            </a:r>
            <a:br>
              <a:rPr lang="es-AR" sz="1600" b="1" dirty="0">
                <a:latin typeface="Segoe UI" panose="020B0502040204020203" pitchFamily="34" charset="0"/>
              </a:rPr>
            </a:br>
            <a:r>
              <a:rPr lang="es-AR" sz="1600" b="1" dirty="0">
                <a:latin typeface="Segoe UI" panose="020B0502040204020203" pitchFamily="34" charset="0"/>
              </a:rPr>
              <a:t>Santa Fe, Argentina</a:t>
            </a:r>
            <a:endParaRPr lang="es-AR" sz="1600" b="1" dirty="0">
              <a:latin typeface="Arial" panose="020B0604020202020204" pitchFamily="34" charset="0"/>
            </a:endParaRPr>
          </a:p>
          <a:p>
            <a:pPr algn="ctr"/>
            <a:r>
              <a:rPr lang="es-AR" sz="1600" b="1" dirty="0">
                <a:latin typeface="Segoe UI" panose="020B0502040204020203" pitchFamily="34" charset="0"/>
              </a:rPr>
              <a:t>+54 342 4556208</a:t>
            </a:r>
            <a:endParaRPr lang="es-AR" sz="1600" b="1" dirty="0">
              <a:latin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6891B4A-FA2D-4503-A9DB-F53E4532D6AB}"/>
              </a:ext>
            </a:extLst>
          </p:cNvPr>
          <p:cNvSpPr/>
          <p:nvPr/>
        </p:nvSpPr>
        <p:spPr>
          <a:xfrm>
            <a:off x="2781806" y="5301208"/>
            <a:ext cx="3580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ventas@multisistemasrl.com.ar</a:t>
            </a:r>
            <a:br>
              <a:rPr lang="es-AR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</a:br>
            <a:r>
              <a:rPr lang="es-AR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Victoria </a:t>
            </a:r>
            <a:r>
              <a:rPr lang="es-AR" b="1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Damico</a:t>
            </a:r>
            <a:endParaRPr lang="es-AR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</a:endParaRPr>
          </a:p>
          <a:p>
            <a:pPr algn="ctr"/>
            <a:r>
              <a:rPr lang="es-AR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+54 0342 4556208</a:t>
            </a:r>
            <a:endParaRPr lang="es-AR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8A059FC-3212-4E3D-9F2E-473FE2C9D5D7}"/>
              </a:ext>
            </a:extLst>
          </p:cNvPr>
          <p:cNvSpPr/>
          <p:nvPr/>
        </p:nvSpPr>
        <p:spPr>
          <a:xfrm>
            <a:off x="901666" y="4221088"/>
            <a:ext cx="3580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gabriel@multisistemasrl.com.ar</a:t>
            </a:r>
          </a:p>
          <a:p>
            <a:pPr algn="ctr"/>
            <a:r>
              <a:rPr lang="it-IT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Gabriel Damico</a:t>
            </a:r>
          </a:p>
          <a:p>
            <a:pPr algn="ctr"/>
            <a:r>
              <a:rPr lang="it-IT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+54 342-5040582</a:t>
            </a:r>
            <a:endParaRPr lang="es-AR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D30B915-4953-4EB9-B4A7-5D812D521EA0}"/>
              </a:ext>
            </a:extLst>
          </p:cNvPr>
          <p:cNvSpPr/>
          <p:nvPr/>
        </p:nvSpPr>
        <p:spPr>
          <a:xfrm>
            <a:off x="4485727" y="4221088"/>
            <a:ext cx="3580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agustingdamico@gmail.com</a:t>
            </a:r>
          </a:p>
          <a:p>
            <a:pPr algn="ctr"/>
            <a:r>
              <a:rPr lang="it-IT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Agustin Damico</a:t>
            </a:r>
          </a:p>
          <a:p>
            <a:pPr algn="ctr"/>
            <a:r>
              <a:rPr lang="it-IT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+54 342-4294389</a:t>
            </a:r>
            <a:endParaRPr lang="es-AR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3 Marcador de número de diapositiva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273DCAD-CE9F-4F05-A2CD-35BB208AAD7B}" type="slidenum">
              <a:rPr lang="es-ES" sz="1000">
                <a:latin typeface="Lucida Sans Unicode" pitchFamily="34" charset="0"/>
              </a:rPr>
              <a:pPr algn="r"/>
              <a:t>2</a:t>
            </a:fld>
            <a:endParaRPr lang="es-ES" sz="1000">
              <a:latin typeface="Lucida Sans Unicode" pitchFamily="34" charset="0"/>
            </a:endParaRPr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gray">
          <a:xfrm>
            <a:off x="941388" y="78105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dist="50800" sx="1000" sy="1000" algn="tl">
                    <a:srgbClr val="000000"/>
                  </a:outerShdw>
                </a:effectLst>
                <a:latin typeface="Verdana" pitchFamily="34" charset="0"/>
              </a:rPr>
              <a:t>Partners </a:t>
            </a:r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effectLst>
                  <a:outerShdw dist="50800" sx="1000" sy="1000" algn="tl">
                    <a:srgbClr val="000000"/>
                  </a:outerShdw>
                </a:effectLst>
                <a:latin typeface="Verdana" pitchFamily="34" charset="0"/>
              </a:rPr>
              <a:t>Tecnológicos</a:t>
            </a:r>
          </a:p>
        </p:txBody>
      </p:sp>
      <p:pic>
        <p:nvPicPr>
          <p:cNvPr id="15" name="Picture 6" descr="logo-transparente.gif"/>
          <p:cNvPicPr>
            <a:picLocks noChangeAspect="1"/>
          </p:cNvPicPr>
          <p:nvPr/>
        </p:nvPicPr>
        <p:blipFill>
          <a:blip r:embed="rId3" cstate="print"/>
          <a:srcRect b="34598"/>
          <a:stretch>
            <a:fillRect/>
          </a:stretch>
        </p:blipFill>
        <p:spPr>
          <a:xfrm>
            <a:off x="87711" y="2740552"/>
            <a:ext cx="2036017" cy="54233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2706" name="Picture 2">
            <a:extLst>
              <a:ext uri="{FF2B5EF4-FFF2-40B4-BE49-F238E27FC236}">
                <a16:creationId xmlns:a16="http://schemas.microsoft.com/office/drawing/2014/main" id="{19CA1FD3-B96F-4FB1-8D83-495D295C8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17" y="1693387"/>
            <a:ext cx="1941111" cy="80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Picture 4">
            <a:extLst>
              <a:ext uri="{FF2B5EF4-FFF2-40B4-BE49-F238E27FC236}">
                <a16:creationId xmlns:a16="http://schemas.microsoft.com/office/drawing/2014/main" id="{22B52918-1C48-4E7C-8D05-AD474E14E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741" y="1713077"/>
            <a:ext cx="1512168" cy="7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0" name="Picture 6">
            <a:extLst>
              <a:ext uri="{FF2B5EF4-FFF2-40B4-BE49-F238E27FC236}">
                <a16:creationId xmlns:a16="http://schemas.microsoft.com/office/drawing/2014/main" id="{DDC45280-B999-415B-B8D8-B7A54116F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23" y="1688625"/>
            <a:ext cx="2627784" cy="78194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2714" name="Picture 10" descr="Imagen relacionada">
            <a:extLst>
              <a:ext uri="{FF2B5EF4-FFF2-40B4-BE49-F238E27FC236}">
                <a16:creationId xmlns:a16="http://schemas.microsoft.com/office/drawing/2014/main" id="{ECAE26B3-E64A-4A41-AFAF-31352399C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719" y="1713077"/>
            <a:ext cx="1727176" cy="73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6" name="Picture 12">
            <a:extLst>
              <a:ext uri="{FF2B5EF4-FFF2-40B4-BE49-F238E27FC236}">
                <a16:creationId xmlns:a16="http://schemas.microsoft.com/office/drawing/2014/main" id="{737CE746-872D-4119-89C0-613E312B3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98" y="2689671"/>
            <a:ext cx="1193054" cy="66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7" name="Imagen 23" descr="Resultado de imagen para legamaster">
            <a:extLst>
              <a:ext uri="{FF2B5EF4-FFF2-40B4-BE49-F238E27FC236}">
                <a16:creationId xmlns:a16="http://schemas.microsoft.com/office/drawing/2014/main" id="{04102398-7794-4948-968C-A92C5966C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230" y="2657203"/>
            <a:ext cx="2536077" cy="62304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2719" name="Picture 15">
            <a:extLst>
              <a:ext uri="{FF2B5EF4-FFF2-40B4-BE49-F238E27FC236}">
                <a16:creationId xmlns:a16="http://schemas.microsoft.com/office/drawing/2014/main" id="{62363E73-34C6-4815-9058-E52CB7034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243" y="2565128"/>
            <a:ext cx="1087582" cy="8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0" name="Imagen 8" descr="Resultado de imagen para logo Bosch security">
            <a:extLst>
              <a:ext uri="{FF2B5EF4-FFF2-40B4-BE49-F238E27FC236}">
                <a16:creationId xmlns:a16="http://schemas.microsoft.com/office/drawing/2014/main" id="{FF927DE3-A3CB-4E51-B159-87273D3AB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28" y="3603103"/>
            <a:ext cx="1284287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2" name="Imagen 7" descr="http://www.urbiotica.com/wp-content/themes/urbiotica-theme/assets/img/logo-header.png">
            <a:extLst>
              <a:ext uri="{FF2B5EF4-FFF2-40B4-BE49-F238E27FC236}">
                <a16:creationId xmlns:a16="http://schemas.microsoft.com/office/drawing/2014/main" id="{781D6895-3808-4DAD-96CD-EDB81D212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48" y="3688228"/>
            <a:ext cx="1496062" cy="60988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2723" name="Imagen 2" descr="Resultado de imagen para logo fortinet png">
            <a:extLst>
              <a:ext uri="{FF2B5EF4-FFF2-40B4-BE49-F238E27FC236}">
                <a16:creationId xmlns:a16="http://schemas.microsoft.com/office/drawing/2014/main" id="{67B5BF9E-9EE9-46B7-A9DC-E6B03147C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630" y="3800114"/>
            <a:ext cx="2590278" cy="36003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2724" name="Imagen 1" descr="VU Ultima Version 2">
            <a:extLst>
              <a:ext uri="{FF2B5EF4-FFF2-40B4-BE49-F238E27FC236}">
                <a16:creationId xmlns:a16="http://schemas.microsoft.com/office/drawing/2014/main" id="{8C66E022-B324-4A61-AF9B-D39D05607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057" y="3688228"/>
            <a:ext cx="952500" cy="51435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2725" name="Imagen 3" descr="http://1u88jj3r4db2x4txp44yqfj1.wpengine.netdna-cdn.com/wp-content/uploads/2016/02/lenovo_logo_red-930x488.png">
            <a:extLst>
              <a:ext uri="{FF2B5EF4-FFF2-40B4-BE49-F238E27FC236}">
                <a16:creationId xmlns:a16="http://schemas.microsoft.com/office/drawing/2014/main" id="{0561EC79-830E-4C53-8277-0B1407EB2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8" y="4677383"/>
            <a:ext cx="1131387" cy="5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6" name="Imagen 5" descr="http://upload.wikimedia.org/wikipedia/en/thumb/2/29/HP_New_Logo_2D.svg/1024px-HP_New_Logo_2D.svg.png">
            <a:extLst>
              <a:ext uri="{FF2B5EF4-FFF2-40B4-BE49-F238E27FC236}">
                <a16:creationId xmlns:a16="http://schemas.microsoft.com/office/drawing/2014/main" id="{0DC68516-2301-47F0-A8AD-87719246D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25" y="4677383"/>
            <a:ext cx="533400" cy="5334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2727" name="Imagen 4" descr="https://upload.wikimedia.org/wikipedia/commons/thumb/4/48/Dell_Logo.svg/2000px-Dell_Logo.svg.png">
            <a:extLst>
              <a:ext uri="{FF2B5EF4-FFF2-40B4-BE49-F238E27FC236}">
                <a16:creationId xmlns:a16="http://schemas.microsoft.com/office/drawing/2014/main" id="{DDCFE563-269C-46BC-96F6-5D0274038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16" y="4607734"/>
            <a:ext cx="590550" cy="58102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2729" name="Picture 25" descr="El curioso origen de Cisco (y de su logo) | Roberto Patxot">
            <a:extLst>
              <a:ext uri="{FF2B5EF4-FFF2-40B4-BE49-F238E27FC236}">
                <a16:creationId xmlns:a16="http://schemas.microsoft.com/office/drawing/2014/main" id="{E4CA5093-8B91-49C0-9BBC-FA2290F85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719" y="4553519"/>
            <a:ext cx="1144270" cy="60610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2730" name="Imagen 12" descr="http://t2.gstatic.com/images?q=tbn:ANd9GcS0eFtuaO6XBSgVLFNJZ07FaOIOL-NWg_mmhQVnUfqiwbgwKXIs">
            <a:extLst>
              <a:ext uri="{FF2B5EF4-FFF2-40B4-BE49-F238E27FC236}">
                <a16:creationId xmlns:a16="http://schemas.microsoft.com/office/drawing/2014/main" id="{9AC65F53-6A75-41A3-B5CE-AF87BA736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08" y="5586864"/>
            <a:ext cx="15716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32" name="Imagen 16" descr="http://202.67.224.132/sgimage/93/109493_systimaxlogo.jpg">
            <a:extLst>
              <a:ext uri="{FF2B5EF4-FFF2-40B4-BE49-F238E27FC236}">
                <a16:creationId xmlns:a16="http://schemas.microsoft.com/office/drawing/2014/main" id="{41089402-77C9-4DA5-9947-93B011AE3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91" y="5386259"/>
            <a:ext cx="1016268" cy="61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36" name="Picture 32" descr="Siemon Provides Guidance on Cabling Media Selection – rAVe [PUBS]">
            <a:extLst>
              <a:ext uri="{FF2B5EF4-FFF2-40B4-BE49-F238E27FC236}">
                <a16:creationId xmlns:a16="http://schemas.microsoft.com/office/drawing/2014/main" id="{D61F6DC0-194F-4436-B684-BB69DC61B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13" y="5375900"/>
            <a:ext cx="1016268" cy="67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37" name="Imagen 15" descr="http://www.medikommunikacio.hu/userfiles/mappa/amp_netconnect_logo_800.jpg">
            <a:extLst>
              <a:ext uri="{FF2B5EF4-FFF2-40B4-BE49-F238E27FC236}">
                <a16:creationId xmlns:a16="http://schemas.microsoft.com/office/drawing/2014/main" id="{0AE9C674-8FE9-410E-8FFA-9AEB43E37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408" y="5407623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39" name="Picture 35">
            <a:extLst>
              <a:ext uri="{FF2B5EF4-FFF2-40B4-BE49-F238E27FC236}">
                <a16:creationId xmlns:a16="http://schemas.microsoft.com/office/drawing/2014/main" id="{ECAF8CA7-F033-4485-8A8D-E141B62D1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057" y="5380511"/>
            <a:ext cx="1121472" cy="6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41" name="Picture 37">
            <a:extLst>
              <a:ext uri="{FF2B5EF4-FFF2-40B4-BE49-F238E27FC236}">
                <a16:creationId xmlns:a16="http://schemas.microsoft.com/office/drawing/2014/main" id="{E3029110-FD6C-47CA-A0C4-FA55C7AC4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941" y="2564096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43" name="Picture 39">
            <a:extLst>
              <a:ext uri="{FF2B5EF4-FFF2-40B4-BE49-F238E27FC236}">
                <a16:creationId xmlns:a16="http://schemas.microsoft.com/office/drawing/2014/main" id="{1C0293A9-1F57-4F08-B9E5-220CEBDBD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986" y="4486038"/>
            <a:ext cx="1333922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49" name="Picture 45">
            <a:extLst>
              <a:ext uri="{FF2B5EF4-FFF2-40B4-BE49-F238E27FC236}">
                <a16:creationId xmlns:a16="http://schemas.microsoft.com/office/drawing/2014/main" id="{330FC01F-C106-46E8-AD13-1978E5A4F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08" y="6082941"/>
            <a:ext cx="1872943" cy="5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51" name="Picture 47">
            <a:extLst>
              <a:ext uri="{FF2B5EF4-FFF2-40B4-BE49-F238E27FC236}">
                <a16:creationId xmlns:a16="http://schemas.microsoft.com/office/drawing/2014/main" id="{22DDC932-9695-4F5A-988F-66B5158F6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8" y="6106199"/>
            <a:ext cx="925762" cy="52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53" name="Picture 49" descr="Samsung Logo - PNG y Vector">
            <a:extLst>
              <a:ext uri="{FF2B5EF4-FFF2-40B4-BE49-F238E27FC236}">
                <a16:creationId xmlns:a16="http://schemas.microsoft.com/office/drawing/2014/main" id="{DE76439F-9B9F-402B-8888-C0F9197D0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464" y="6013044"/>
            <a:ext cx="791388" cy="7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55" name="Picture 51">
            <a:extLst>
              <a:ext uri="{FF2B5EF4-FFF2-40B4-BE49-F238E27FC236}">
                <a16:creationId xmlns:a16="http://schemas.microsoft.com/office/drawing/2014/main" id="{446A223C-5F34-4B72-9E04-F843021E6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895" y="6145188"/>
            <a:ext cx="1333922" cy="49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57" name="Picture 53">
            <a:extLst>
              <a:ext uri="{FF2B5EF4-FFF2-40B4-BE49-F238E27FC236}">
                <a16:creationId xmlns:a16="http://schemas.microsoft.com/office/drawing/2014/main" id="{A808A08D-7410-41CF-BC3C-11E6EB59B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6217473"/>
            <a:ext cx="20478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E70FD44-1247-43A4-A7CB-EA4477C18EE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2"/>
            <a:ext cx="1110842" cy="776068"/>
          </a:xfrm>
          <a:prstGeom prst="rect">
            <a:avLst/>
          </a:prstGeom>
        </p:spPr>
      </p:pic>
    </p:spTree>
  </p:cSld>
  <p:clrMapOvr>
    <a:masterClrMapping/>
  </p:clrMapOvr>
  <p:transition advTm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20" y="285728"/>
            <a:ext cx="8540750" cy="1143000"/>
          </a:xfrm>
        </p:spPr>
        <p:txBody>
          <a:bodyPr/>
          <a:lstStyle/>
          <a:p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Termometros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Infrarrojos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 para la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medicion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 de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temperatura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 sin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contacto</a:t>
            </a:r>
            <a:endParaRPr lang="en-US" sz="3200" dirty="0">
              <a:solidFill>
                <a:schemeClr val="bg1">
                  <a:lumMod val="50000"/>
                </a:schemeClr>
              </a:solidFill>
              <a:effectLst/>
              <a:latin typeface="Verdana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423C326-8EAF-42C8-B322-446DED6DA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12" y="1412776"/>
            <a:ext cx="3315568" cy="273630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0C25D58-3D96-46DA-A091-4ED9B23D9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1409503"/>
            <a:ext cx="2232248" cy="273957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C3FA153-EE2F-4499-8840-B9BD32E01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1412776"/>
            <a:ext cx="3020712" cy="27395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B7AC489-DADC-44F7-B563-E542053919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3888" y="4221088"/>
            <a:ext cx="2232248" cy="26063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FB197A9-C7A5-4B07-B366-DC4BB73512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7018" y="4221087"/>
            <a:ext cx="2073135" cy="260632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7E29236-5345-4DBA-815A-C5C026F6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871" y="4221086"/>
            <a:ext cx="2606330" cy="260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A25B603-B239-4C89-98D6-B7CD702659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2"/>
            <a:ext cx="1110842" cy="776068"/>
          </a:xfrm>
          <a:prstGeom prst="rect">
            <a:avLst/>
          </a:prstGeom>
        </p:spPr>
      </p:pic>
    </p:spTree>
  </p:cSld>
  <p:clrMapOvr>
    <a:masterClrMapping/>
  </p:clrMapOvr>
  <p:transition advTm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24" name="Rectangle 48"/>
          <p:cNvSpPr>
            <a:spLocks noGrp="1" noRot="1" noChangeArrowheads="1"/>
          </p:cNvSpPr>
          <p:nvPr>
            <p:ph type="title"/>
          </p:nvPr>
        </p:nvSpPr>
        <p:spPr>
          <a:xfrm>
            <a:off x="611560" y="228600"/>
            <a:ext cx="8230815" cy="1143000"/>
          </a:xfrm>
          <a:noFill/>
          <a:ln/>
        </p:spPr>
        <p:txBody>
          <a:bodyPr/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Camaras para Medición de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temperatura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 sin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contacto</a:t>
            </a:r>
            <a:endParaRPr lang="en-US" sz="3200" dirty="0">
              <a:solidFill>
                <a:schemeClr val="bg1">
                  <a:lumMod val="5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945F13C-1071-4A71-B018-1777132BE168}"/>
              </a:ext>
            </a:extLst>
          </p:cNvPr>
          <p:cNvSpPr/>
          <p:nvPr/>
        </p:nvSpPr>
        <p:spPr>
          <a:xfrm>
            <a:off x="4572000" y="1628800"/>
            <a:ext cx="4518248" cy="2621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de imagen térmica infrarroja diseñado para detectar la temperatura corporal, proporcionando una rápida lectura y una alerta de la temperatura de alarma personalizable.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una fuente de calor fija en la vista de la cámara y a una distancia de 1.5mts el sistema detecta de forma efectiva y simple temperatura corporal elevada.</a:t>
            </a:r>
            <a:endParaRPr lang="en-GB" sz="1600" dirty="0"/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825CBD03-01BB-41A0-B3F2-0C8D9CD26A0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94" y="4967118"/>
            <a:ext cx="2920371" cy="189088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0581125-92CF-4821-8941-B5D4648E2314}"/>
              </a:ext>
            </a:extLst>
          </p:cNvPr>
          <p:cNvSpPr/>
          <p:nvPr/>
        </p:nvSpPr>
        <p:spPr>
          <a:xfrm>
            <a:off x="0" y="4509120"/>
            <a:ext cx="4572000" cy="196207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MEDICION SIN CONTACTO, NO INVASIVA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Alerta Visual Clara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Tiempo de Evaluación Rápida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419" dirty="0">
                <a:latin typeface="Calibri" panose="020F050202020403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Detección 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Automatizada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Captura de Imagen y data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Fácil instalación y configuración</a:t>
            </a:r>
            <a:endParaRPr lang="en-GB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FFE001-9366-4DD6-96A0-CAD7243F7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24" y="1591405"/>
            <a:ext cx="3694312" cy="268420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42A593-24FF-46E3-94E6-7145AC525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7" y="4967118"/>
            <a:ext cx="2997747" cy="189058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92A5F8-39FC-4FD0-B4CB-5613372D8A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5273" y="3900318"/>
            <a:ext cx="1704975" cy="1066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711EDAC-74D3-4204-AFB4-8A0DBC18F5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2"/>
            <a:ext cx="1110842" cy="776068"/>
          </a:xfrm>
          <a:prstGeom prst="rect">
            <a:avLst/>
          </a:prstGeom>
        </p:spPr>
      </p:pic>
    </p:spTree>
  </p:cSld>
  <p:clrMapOvr>
    <a:masterClrMapping/>
  </p:clrMapOvr>
  <p:transition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B2375-F5BA-4FC1-9222-64A3A59A7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1" y="228600"/>
            <a:ext cx="6732240" cy="1143000"/>
          </a:xfrm>
        </p:spPr>
        <p:txBody>
          <a:bodyPr/>
          <a:lstStyle/>
          <a:p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Higienizador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 de manos GRADICOM S20</a:t>
            </a:r>
            <a:endParaRPr lang="en-GB" sz="3200" dirty="0">
              <a:solidFill>
                <a:schemeClr val="bg1">
                  <a:lumMod val="50000"/>
                </a:schemeClr>
              </a:solidFill>
              <a:effectLst/>
              <a:latin typeface="Verdana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2D4177-0945-46EE-AA66-7EDC43EFE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1051"/>
            <a:ext cx="2593594" cy="325621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8CB0EE4-DD4F-4285-81EC-D3BB4D255C99}"/>
              </a:ext>
            </a:extLst>
          </p:cNvPr>
          <p:cNvSpPr/>
          <p:nvPr/>
        </p:nvSpPr>
        <p:spPr>
          <a:xfrm>
            <a:off x="2593594" y="1700808"/>
            <a:ext cx="353252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¿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Que es?</a:t>
            </a:r>
          </a:p>
          <a:p>
            <a:pPr algn="just"/>
            <a:r>
              <a:rPr lang="en-US" dirty="0">
                <a:latin typeface="Verdana" pitchFamily="34" charset="0"/>
              </a:rPr>
              <a:t>El S20 es un </a:t>
            </a:r>
            <a:r>
              <a:rPr lang="en-US" dirty="0" err="1">
                <a:latin typeface="Verdana" pitchFamily="34" charset="0"/>
              </a:rPr>
              <a:t>higienizador</a:t>
            </a:r>
            <a:r>
              <a:rPr lang="en-US" dirty="0">
                <a:latin typeface="Verdana" pitchFamily="34" charset="0"/>
              </a:rPr>
              <a:t> de manos, que a </a:t>
            </a:r>
            <a:r>
              <a:rPr lang="en-US" dirty="0" err="1">
                <a:latin typeface="Verdana" pitchFamily="34" charset="0"/>
              </a:rPr>
              <a:t>traves</a:t>
            </a:r>
            <a:r>
              <a:rPr lang="en-US" dirty="0">
                <a:latin typeface="Verdana" pitchFamily="34" charset="0"/>
              </a:rPr>
              <a:t> de un pedal, </a:t>
            </a:r>
            <a:r>
              <a:rPr lang="en-US" dirty="0" err="1">
                <a:latin typeface="Verdana" pitchFamily="34" charset="0"/>
              </a:rPr>
              <a:t>acciona</a:t>
            </a:r>
            <a:r>
              <a:rPr lang="en-US" dirty="0">
                <a:latin typeface="Verdana" pitchFamily="34" charset="0"/>
              </a:rPr>
              <a:t> un </a:t>
            </a:r>
            <a:r>
              <a:rPr lang="en-US" dirty="0" err="1">
                <a:latin typeface="Verdana" pitchFamily="34" charset="0"/>
              </a:rPr>
              <a:t>aspersor</a:t>
            </a:r>
            <a:r>
              <a:rPr lang="en-US" dirty="0">
                <a:latin typeface="Verdana" pitchFamily="34" charset="0"/>
              </a:rPr>
              <a:t> con </a:t>
            </a:r>
            <a:r>
              <a:rPr lang="en-US" dirty="0" err="1">
                <a:latin typeface="Verdana" pitchFamily="34" charset="0"/>
              </a:rPr>
              <a:t>liquido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sanitizante</a:t>
            </a:r>
            <a:r>
              <a:rPr lang="en-US" dirty="0">
                <a:latin typeface="Verdana" pitchFamily="34" charset="0"/>
              </a:rPr>
              <a:t>. </a:t>
            </a:r>
            <a:r>
              <a:rPr lang="en-US" dirty="0" err="1">
                <a:latin typeface="Verdana" pitchFamily="34" charset="0"/>
              </a:rPr>
              <a:t>Especialmente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dise</a:t>
            </a:r>
            <a:r>
              <a:rPr lang="es-ES" dirty="0"/>
              <a:t>ñ</a:t>
            </a:r>
            <a:r>
              <a:rPr lang="en-US" dirty="0">
                <a:latin typeface="Verdana" pitchFamily="34" charset="0"/>
              </a:rPr>
              <a:t>ado para </a:t>
            </a:r>
            <a:r>
              <a:rPr lang="en-US" dirty="0" err="1">
                <a:latin typeface="Verdana" pitchFamily="34" charset="0"/>
              </a:rPr>
              <a:t>espacios</a:t>
            </a:r>
            <a:r>
              <a:rPr lang="en-US" dirty="0">
                <a:latin typeface="Verdana" pitchFamily="34" charset="0"/>
              </a:rPr>
              <a:t> con alto </a:t>
            </a:r>
            <a:r>
              <a:rPr lang="en-US" dirty="0" err="1">
                <a:latin typeface="Verdana" pitchFamily="34" charset="0"/>
              </a:rPr>
              <a:t>transito</a:t>
            </a:r>
            <a:r>
              <a:rPr lang="en-US" dirty="0">
                <a:latin typeface="Verdana" pitchFamily="34" charset="0"/>
              </a:rPr>
              <a:t> de personas </a:t>
            </a:r>
            <a:r>
              <a:rPr lang="en-US" dirty="0" err="1">
                <a:latin typeface="Verdana" pitchFamily="34" charset="0"/>
              </a:rPr>
              <a:t>ofreciendo</a:t>
            </a:r>
            <a:r>
              <a:rPr lang="en-US" dirty="0">
                <a:latin typeface="Verdana" pitchFamily="34" charset="0"/>
              </a:rPr>
              <a:t> una </a:t>
            </a:r>
            <a:r>
              <a:rPr lang="en-US" dirty="0" err="1">
                <a:latin typeface="Verdana" pitchFamily="34" charset="0"/>
              </a:rPr>
              <a:t>solucion</a:t>
            </a:r>
            <a:r>
              <a:rPr lang="en-US" dirty="0">
                <a:latin typeface="Verdana" pitchFamily="34" charset="0"/>
              </a:rPr>
              <a:t> para </a:t>
            </a:r>
            <a:r>
              <a:rPr lang="en-US" dirty="0" err="1">
                <a:latin typeface="Verdana" pitchFamily="34" charset="0"/>
              </a:rPr>
              <a:t>desinfeccion</a:t>
            </a:r>
            <a:r>
              <a:rPr lang="en-US" dirty="0">
                <a:latin typeface="Verdana" pitchFamily="34" charset="0"/>
              </a:rPr>
              <a:t> de manos de forma </a:t>
            </a:r>
            <a:r>
              <a:rPr lang="en-US" dirty="0" err="1">
                <a:latin typeface="Verdana" pitchFamily="34" charset="0"/>
              </a:rPr>
              <a:t>rapida</a:t>
            </a:r>
            <a:r>
              <a:rPr lang="en-US" dirty="0">
                <a:latin typeface="Verdana" pitchFamily="34" charset="0"/>
              </a:rPr>
              <a:t>, </a:t>
            </a:r>
            <a:r>
              <a:rPr lang="en-US" dirty="0" err="1">
                <a:latin typeface="Verdana" pitchFamily="34" charset="0"/>
              </a:rPr>
              <a:t>facil</a:t>
            </a:r>
            <a:r>
              <a:rPr lang="en-US" dirty="0">
                <a:latin typeface="Verdana" pitchFamily="34" charset="0"/>
              </a:rPr>
              <a:t> y </a:t>
            </a:r>
            <a:r>
              <a:rPr lang="en-US" dirty="0" err="1">
                <a:latin typeface="Verdana" pitchFamily="34" charset="0"/>
              </a:rPr>
              <a:t>segura</a:t>
            </a:r>
            <a:r>
              <a:rPr lang="en-US" dirty="0">
                <a:latin typeface="Verdana" pitchFamily="34" charset="0"/>
              </a:rPr>
              <a:t>.</a:t>
            </a:r>
          </a:p>
          <a:p>
            <a:pPr algn="just"/>
            <a:endParaRPr lang="en-US" dirty="0">
              <a:latin typeface="Verdana" pitchFamily="34" charset="0"/>
            </a:endParaRPr>
          </a:p>
          <a:p>
            <a:pPr algn="just"/>
            <a:r>
              <a:rPr lang="en-US" dirty="0">
                <a:latin typeface="Verdana" pitchFamily="34" charset="0"/>
              </a:rPr>
              <a:t>El </a:t>
            </a:r>
            <a:r>
              <a:rPr lang="en-US" dirty="0" err="1">
                <a:latin typeface="Verdana" pitchFamily="34" charset="0"/>
              </a:rPr>
              <a:t>deposito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alberga</a:t>
            </a:r>
            <a:r>
              <a:rPr lang="en-US" dirty="0">
                <a:latin typeface="Verdana" pitchFamily="34" charset="0"/>
              </a:rPr>
              <a:t> un </a:t>
            </a:r>
            <a:r>
              <a:rPr lang="en-US" dirty="0" err="1">
                <a:latin typeface="Verdana" pitchFamily="34" charset="0"/>
              </a:rPr>
              <a:t>espacio</a:t>
            </a:r>
            <a:r>
              <a:rPr lang="en-US" dirty="0">
                <a:latin typeface="Verdana" pitchFamily="34" charset="0"/>
              </a:rPr>
              <a:t> para 3 </a:t>
            </a:r>
            <a:r>
              <a:rPr lang="en-US" dirty="0" err="1">
                <a:latin typeface="Verdana" pitchFamily="34" charset="0"/>
              </a:rPr>
              <a:t>litros</a:t>
            </a:r>
            <a:r>
              <a:rPr lang="en-US" dirty="0">
                <a:latin typeface="Verdana" pitchFamily="34" charset="0"/>
              </a:rPr>
              <a:t>, lo que equivale a 2800 </a:t>
            </a:r>
            <a:r>
              <a:rPr lang="en-US" dirty="0" err="1">
                <a:latin typeface="Verdana" pitchFamily="34" charset="0"/>
              </a:rPr>
              <a:t>aplicaciones</a:t>
            </a:r>
            <a:r>
              <a:rPr lang="en-US" dirty="0">
                <a:latin typeface="Verdana" pitchFamily="34" charset="0"/>
              </a:rPr>
              <a:t>.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Verdana" pitchFamily="34" charset="0"/>
            </a:endParaRPr>
          </a:p>
          <a:p>
            <a:endParaRPr lang="en-US" dirty="0">
              <a:latin typeface="Verdana" pitchFamily="34" charset="0"/>
            </a:endParaRPr>
          </a:p>
          <a:p>
            <a:endParaRPr lang="en-GB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EE3C00F-5F2D-401F-9315-C45A6C41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7261"/>
            <a:ext cx="2593594" cy="282073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EF1E896-F593-4694-9EAC-A603CE781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716" y="2132856"/>
            <a:ext cx="2947283" cy="331477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F6BFD92-B550-4A6C-B817-13E2B76D37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2"/>
            <a:ext cx="1110842" cy="7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3490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8FA3B-B813-4582-8301-E41411D49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1050"/>
            <a:ext cx="6209323" cy="1143000"/>
          </a:xfrm>
        </p:spPr>
        <p:txBody>
          <a:bodyPr/>
          <a:lstStyle/>
          <a:p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Cabina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Sanitizante</a:t>
            </a:r>
            <a:endParaRPr lang="en-GB" sz="3200" dirty="0">
              <a:solidFill>
                <a:schemeClr val="bg1">
                  <a:lumMod val="5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093730-BAAE-4BE7-A663-7861D1193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53" y="1844824"/>
            <a:ext cx="5126035" cy="41529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effectLst/>
              </a:rPr>
              <a:t>La </a:t>
            </a:r>
            <a:r>
              <a:rPr lang="en-US" sz="1600" dirty="0" err="1">
                <a:effectLst/>
              </a:rPr>
              <a:t>cabina</a:t>
            </a:r>
            <a:r>
              <a:rPr lang="en-US" sz="1600" dirty="0">
                <a:effectLst/>
              </a:rPr>
              <a:t> es un modulo de </a:t>
            </a:r>
            <a:r>
              <a:rPr lang="en-US" sz="1600" dirty="0" err="1">
                <a:effectLst/>
              </a:rPr>
              <a:t>rociado</a:t>
            </a:r>
            <a:r>
              <a:rPr lang="en-US" sz="1600" dirty="0">
                <a:effectLst/>
              </a:rPr>
              <a:t> por </a:t>
            </a:r>
            <a:r>
              <a:rPr lang="en-US" sz="1600" dirty="0" err="1">
                <a:effectLst/>
              </a:rPr>
              <a:t>boquilas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desinfectantes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dise</a:t>
            </a:r>
            <a:r>
              <a:rPr lang="es-ES" sz="1600" dirty="0">
                <a:effectLst/>
              </a:rPr>
              <a:t>ñ</a:t>
            </a:r>
            <a:r>
              <a:rPr lang="en-US" sz="1600" dirty="0">
                <a:effectLst/>
              </a:rPr>
              <a:t>ado para </a:t>
            </a:r>
            <a:r>
              <a:rPr lang="en-US" sz="1600" dirty="0" err="1">
                <a:effectLst/>
              </a:rPr>
              <a:t>aplicar</a:t>
            </a:r>
            <a:r>
              <a:rPr lang="en-US" sz="1600" dirty="0">
                <a:effectLst/>
              </a:rPr>
              <a:t> una </a:t>
            </a:r>
            <a:r>
              <a:rPr lang="en-US" sz="1600" dirty="0" err="1">
                <a:effectLst/>
              </a:rPr>
              <a:t>capa</a:t>
            </a:r>
            <a:r>
              <a:rPr lang="en-US" sz="1600" dirty="0">
                <a:effectLst/>
              </a:rPr>
              <a:t> de </a:t>
            </a:r>
            <a:r>
              <a:rPr lang="en-US" sz="1600" dirty="0" err="1">
                <a:effectLst/>
              </a:rPr>
              <a:t>liquido</a:t>
            </a:r>
            <a:r>
              <a:rPr lang="en-US" sz="1600" dirty="0">
                <a:effectLst/>
              </a:rPr>
              <a:t> a las personas de </a:t>
            </a:r>
            <a:r>
              <a:rPr lang="en-US" sz="1600" dirty="0" err="1">
                <a:effectLst/>
              </a:rPr>
              <a:t>manera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segura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efectiva</a:t>
            </a:r>
            <a:r>
              <a:rPr lang="en-US" sz="1600" dirty="0">
                <a:effectLst/>
              </a:rPr>
              <a:t> y </a:t>
            </a:r>
            <a:r>
              <a:rPr lang="en-US" sz="1600" dirty="0" err="1">
                <a:effectLst/>
              </a:rPr>
              <a:t>controlada</a:t>
            </a:r>
            <a:r>
              <a:rPr lang="en-US" sz="1600" dirty="0">
                <a:effectLst/>
              </a:rPr>
              <a:t>.</a:t>
            </a:r>
          </a:p>
          <a:p>
            <a:pPr marL="0" indent="0">
              <a:buNone/>
            </a:pPr>
            <a:r>
              <a:rPr lang="en-US" sz="1600" dirty="0">
                <a:effectLst/>
              </a:rPr>
              <a:t>El </a:t>
            </a:r>
            <a:r>
              <a:rPr lang="en-US" sz="1600" dirty="0" err="1">
                <a:effectLst/>
              </a:rPr>
              <a:t>rociado</a:t>
            </a:r>
            <a:r>
              <a:rPr lang="en-US" sz="1600" dirty="0">
                <a:effectLst/>
              </a:rPr>
              <a:t> reduce la </a:t>
            </a:r>
            <a:r>
              <a:rPr lang="en-US" sz="1600" dirty="0" err="1">
                <a:effectLst/>
              </a:rPr>
              <a:t>carga</a:t>
            </a:r>
            <a:r>
              <a:rPr lang="en-US" sz="1600" dirty="0">
                <a:effectLst/>
              </a:rPr>
              <a:t> viral </a:t>
            </a:r>
            <a:r>
              <a:rPr lang="en-US" sz="1600" dirty="0" err="1">
                <a:effectLst/>
              </a:rPr>
              <a:t>en</a:t>
            </a:r>
            <a:r>
              <a:rPr lang="en-US" sz="1600" dirty="0">
                <a:effectLst/>
              </a:rPr>
              <a:t> las superficies del </a:t>
            </a:r>
            <a:r>
              <a:rPr lang="en-US" sz="1600" dirty="0" err="1">
                <a:effectLst/>
              </a:rPr>
              <a:t>cuerpo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vestimenta</a:t>
            </a:r>
            <a:r>
              <a:rPr lang="en-US" sz="1600" dirty="0">
                <a:effectLst/>
              </a:rPr>
              <a:t> y </a:t>
            </a:r>
            <a:r>
              <a:rPr lang="en-US" sz="1600" dirty="0" err="1">
                <a:effectLst/>
              </a:rPr>
              <a:t>objetos</a:t>
            </a:r>
            <a:r>
              <a:rPr lang="en-US" sz="1600" dirty="0">
                <a:effectLst/>
              </a:rPr>
              <a:t>.</a:t>
            </a:r>
          </a:p>
          <a:p>
            <a:pPr marL="0" indent="0">
              <a:buNone/>
            </a:pPr>
            <a:r>
              <a:rPr lang="en-US" sz="1600" dirty="0" err="1">
                <a:effectLst/>
              </a:rPr>
              <a:t>Construida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en</a:t>
            </a:r>
            <a:r>
              <a:rPr lang="en-US" sz="1600" dirty="0">
                <a:effectLst/>
              </a:rPr>
              <a:t> PRFV (</a:t>
            </a:r>
            <a:r>
              <a:rPr lang="en-US" sz="1600" dirty="0" err="1">
                <a:effectLst/>
              </a:rPr>
              <a:t>plastico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reforzado</a:t>
            </a:r>
            <a:r>
              <a:rPr lang="en-US" sz="1600" dirty="0">
                <a:effectLst/>
              </a:rPr>
              <a:t> con </a:t>
            </a:r>
            <a:r>
              <a:rPr lang="en-US" sz="1600" dirty="0" err="1">
                <a:effectLst/>
              </a:rPr>
              <a:t>fibra</a:t>
            </a:r>
            <a:r>
              <a:rPr lang="en-US" sz="1600" dirty="0">
                <a:effectLst/>
              </a:rPr>
              <a:t> de </a:t>
            </a:r>
            <a:r>
              <a:rPr lang="en-US" sz="1600" dirty="0" err="1">
                <a:effectLst/>
              </a:rPr>
              <a:t>vidrio</a:t>
            </a:r>
            <a:r>
              <a:rPr lang="en-US" sz="1600" dirty="0">
                <a:effectLst/>
              </a:rPr>
              <a:t>), y con </a:t>
            </a:r>
            <a:r>
              <a:rPr lang="en-US" sz="1600" dirty="0" err="1">
                <a:effectLst/>
              </a:rPr>
              <a:t>medidas</a:t>
            </a:r>
            <a:r>
              <a:rPr lang="en-US" sz="1600" dirty="0">
                <a:effectLst/>
              </a:rPr>
              <a:t> de 950 x 1400 x 2250 mm., el </a:t>
            </a:r>
            <a:r>
              <a:rPr lang="en-US" sz="1600" dirty="0" err="1">
                <a:effectLst/>
              </a:rPr>
              <a:t>piso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cuenta</a:t>
            </a:r>
            <a:r>
              <a:rPr lang="en-US" sz="1600" dirty="0">
                <a:effectLst/>
              </a:rPr>
              <a:t> con </a:t>
            </a:r>
            <a:r>
              <a:rPr lang="en-US" sz="1600" dirty="0" err="1">
                <a:effectLst/>
              </a:rPr>
              <a:t>recubrimiento</a:t>
            </a:r>
            <a:r>
              <a:rPr lang="en-US" sz="1600" dirty="0">
                <a:effectLst/>
              </a:rPr>
              <a:t> de </a:t>
            </a:r>
            <a:r>
              <a:rPr lang="en-US" sz="1600" dirty="0" err="1">
                <a:effectLst/>
              </a:rPr>
              <a:t>alfombra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en</a:t>
            </a:r>
            <a:r>
              <a:rPr lang="en-US" sz="1600" dirty="0">
                <a:effectLst/>
              </a:rPr>
              <a:t> PVC.</a:t>
            </a:r>
          </a:p>
          <a:p>
            <a:pPr marL="0" indent="0">
              <a:buNone/>
            </a:pPr>
            <a:r>
              <a:rPr lang="en-US" sz="1600" dirty="0">
                <a:effectLst/>
              </a:rPr>
              <a:t>Las Boquillas son </a:t>
            </a:r>
            <a:r>
              <a:rPr lang="en-US" sz="1600" dirty="0" err="1">
                <a:effectLst/>
              </a:rPr>
              <a:t>tipo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tobera</a:t>
            </a:r>
            <a:r>
              <a:rPr lang="en-US" sz="1600" dirty="0">
                <a:effectLst/>
              </a:rPr>
              <a:t> flog, </a:t>
            </a:r>
            <a:r>
              <a:rPr lang="en-US" sz="1600" dirty="0" err="1">
                <a:effectLst/>
              </a:rPr>
              <a:t>estrategicamente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ubicadas</a:t>
            </a:r>
            <a:r>
              <a:rPr lang="en-US" sz="1600" dirty="0">
                <a:effectLst/>
              </a:rPr>
              <a:t> para </a:t>
            </a:r>
            <a:r>
              <a:rPr lang="en-US" sz="1600" dirty="0" err="1">
                <a:effectLst/>
              </a:rPr>
              <a:t>asegurar</a:t>
            </a:r>
            <a:r>
              <a:rPr lang="en-US" sz="1600" dirty="0">
                <a:effectLst/>
              </a:rPr>
              <a:t> una </a:t>
            </a:r>
            <a:r>
              <a:rPr lang="en-US" sz="1600" dirty="0" err="1">
                <a:effectLst/>
              </a:rPr>
              <a:t>aplicacion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uniforme</a:t>
            </a:r>
            <a:r>
              <a:rPr lang="en-US" sz="1600" dirty="0">
                <a:effectLst/>
              </a:rPr>
              <a:t>, sin </a:t>
            </a:r>
            <a:r>
              <a:rPr lang="en-US" sz="1600" dirty="0" err="1">
                <a:effectLst/>
              </a:rPr>
              <a:t>llegar</a:t>
            </a:r>
            <a:r>
              <a:rPr lang="en-US" sz="1600" dirty="0">
                <a:effectLst/>
              </a:rPr>
              <a:t> a </a:t>
            </a:r>
            <a:r>
              <a:rPr lang="en-US" sz="1600" dirty="0" err="1">
                <a:effectLst/>
              </a:rPr>
              <a:t>mojar</a:t>
            </a:r>
            <a:r>
              <a:rPr lang="en-US" sz="1600" dirty="0">
                <a:effectLst/>
              </a:rPr>
              <a:t>. Las </a:t>
            </a:r>
            <a:r>
              <a:rPr lang="en-US" sz="1600" dirty="0" err="1">
                <a:effectLst/>
              </a:rPr>
              <a:t>mismas</a:t>
            </a:r>
            <a:r>
              <a:rPr lang="en-US" sz="1600" dirty="0">
                <a:effectLst/>
              </a:rPr>
              <a:t> se </a:t>
            </a:r>
            <a:r>
              <a:rPr lang="en-US" sz="1600" dirty="0" err="1">
                <a:effectLst/>
              </a:rPr>
              <a:t>activan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automaticamente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ya</a:t>
            </a:r>
            <a:r>
              <a:rPr lang="en-US" sz="1600" dirty="0">
                <a:effectLst/>
              </a:rPr>
              <a:t> que </a:t>
            </a:r>
            <a:r>
              <a:rPr lang="en-US" sz="1600" dirty="0" err="1">
                <a:effectLst/>
              </a:rPr>
              <a:t>cuentan</a:t>
            </a:r>
            <a:r>
              <a:rPr lang="en-US" sz="1600" dirty="0">
                <a:effectLst/>
              </a:rPr>
              <a:t> con un sensor de </a:t>
            </a:r>
            <a:r>
              <a:rPr lang="en-US" sz="1600" dirty="0" err="1">
                <a:effectLst/>
              </a:rPr>
              <a:t>presencia</a:t>
            </a:r>
            <a:r>
              <a:rPr lang="en-US" sz="1600" dirty="0">
                <a:effectLst/>
              </a:rPr>
              <a:t>. </a:t>
            </a:r>
          </a:p>
          <a:p>
            <a:pPr marL="0" indent="0">
              <a:buNone/>
            </a:pPr>
            <a:r>
              <a:rPr lang="en-US" sz="1600" dirty="0" err="1">
                <a:effectLst/>
              </a:rPr>
              <a:t>Cuenta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ademas</a:t>
            </a:r>
            <a:r>
              <a:rPr lang="en-US" sz="1600" dirty="0">
                <a:effectLst/>
              </a:rPr>
              <a:t> con un </a:t>
            </a:r>
            <a:r>
              <a:rPr lang="en-US" sz="1600" dirty="0" err="1">
                <a:effectLst/>
              </a:rPr>
              <a:t>tablero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electrico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integrado</a:t>
            </a:r>
            <a:r>
              <a:rPr lang="en-US" sz="1600" dirty="0">
                <a:effectLst/>
              </a:rPr>
              <a:t> con </a:t>
            </a:r>
            <a:r>
              <a:rPr lang="en-US" sz="1600" dirty="0" err="1">
                <a:effectLst/>
              </a:rPr>
              <a:t>llave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termica</a:t>
            </a:r>
            <a:r>
              <a:rPr lang="en-US" sz="1600" dirty="0">
                <a:effectLst/>
              </a:rPr>
              <a:t> y </a:t>
            </a:r>
            <a:r>
              <a:rPr lang="en-US" sz="1600" dirty="0" err="1">
                <a:effectLst/>
              </a:rPr>
              <a:t>disyentor</a:t>
            </a:r>
            <a:r>
              <a:rPr lang="en-US" sz="1600" dirty="0">
                <a:effectLst/>
              </a:rPr>
              <a:t> con </a:t>
            </a:r>
            <a:r>
              <a:rPr lang="en-US" sz="1600" dirty="0" err="1">
                <a:effectLst/>
              </a:rPr>
              <a:t>ficha</a:t>
            </a:r>
            <a:r>
              <a:rPr lang="en-US" sz="1600" dirty="0">
                <a:effectLst/>
              </a:rPr>
              <a:t> de </a:t>
            </a:r>
            <a:r>
              <a:rPr lang="en-US" sz="1600" dirty="0" err="1">
                <a:effectLst/>
              </a:rPr>
              <a:t>alimentacion</a:t>
            </a:r>
            <a:r>
              <a:rPr lang="en-US" sz="1600" dirty="0">
                <a:effectLst/>
              </a:rPr>
              <a:t> externa para </a:t>
            </a:r>
            <a:r>
              <a:rPr lang="en-US" sz="1600" dirty="0" err="1">
                <a:effectLst/>
              </a:rPr>
              <a:t>conectar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directamente</a:t>
            </a:r>
            <a:r>
              <a:rPr lang="en-US" sz="1600" dirty="0">
                <a:effectLst/>
              </a:rPr>
              <a:t> a la red </a:t>
            </a:r>
            <a:r>
              <a:rPr lang="en-US" sz="1600" dirty="0" err="1">
                <a:effectLst/>
              </a:rPr>
              <a:t>electrica</a:t>
            </a:r>
            <a:r>
              <a:rPr lang="en-US" sz="1600" dirty="0">
                <a:effectLst/>
              </a:rPr>
              <a:t>.</a:t>
            </a:r>
          </a:p>
          <a:p>
            <a:pPr marL="0" indent="0">
              <a:buNone/>
            </a:pPr>
            <a:r>
              <a:rPr lang="en-US" sz="1600" dirty="0">
                <a:effectLst/>
              </a:rPr>
              <a:t>La </a:t>
            </a:r>
            <a:r>
              <a:rPr lang="en-US" sz="1600" dirty="0" err="1">
                <a:effectLst/>
              </a:rPr>
              <a:t>capacidad</a:t>
            </a:r>
            <a:r>
              <a:rPr lang="en-US" sz="1600" dirty="0">
                <a:effectLst/>
              </a:rPr>
              <a:t> del </a:t>
            </a:r>
            <a:r>
              <a:rPr lang="en-US" sz="1600" dirty="0" err="1">
                <a:effectLst/>
              </a:rPr>
              <a:t>tanque</a:t>
            </a:r>
            <a:r>
              <a:rPr lang="en-US" sz="1600" dirty="0">
                <a:effectLst/>
              </a:rPr>
              <a:t> es de 20 </a:t>
            </a:r>
            <a:r>
              <a:rPr lang="en-US" sz="1600" dirty="0" err="1">
                <a:effectLst/>
              </a:rPr>
              <a:t>litros</a:t>
            </a:r>
            <a:endParaRPr lang="en-GB" sz="1600" dirty="0">
              <a:effectLst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E8AB919-F0AE-4EE1-9E27-46885A3DF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9" y="4516533"/>
            <a:ext cx="3419872" cy="231259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80EED2D-D761-4854-BA45-000D87A7F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9" y="1997928"/>
            <a:ext cx="3406516" cy="253736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BB074F8-36EF-4DFE-8ED7-73C1B0759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484" y="1"/>
            <a:ext cx="3406516" cy="20029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9953D07-BBDD-4A51-B85A-95C4701BCE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2"/>
            <a:ext cx="1110842" cy="7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221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1103AA-24DF-4B49-B26C-07DA1EF4B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4" y="25798"/>
            <a:ext cx="8540750" cy="1143000"/>
          </a:xfrm>
        </p:spPr>
        <p:txBody>
          <a:bodyPr/>
          <a:lstStyle/>
          <a:p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VideoSeguridad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 </a:t>
            </a:r>
            <a:br>
              <a:rPr lang="en-US" sz="3200" dirty="0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</a:br>
            <a:r>
              <a:rPr lang="en-US" sz="3200" dirty="0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&amp; Control de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Accesos</a:t>
            </a:r>
            <a:endParaRPr lang="en-GB" sz="3200" dirty="0">
              <a:solidFill>
                <a:schemeClr val="bg1">
                  <a:lumMod val="5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5161C9-8C05-45FF-ACC2-2211C9147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71" y="1354561"/>
            <a:ext cx="3622303" cy="502676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 err="1">
                <a:effectLst/>
              </a:rPr>
              <a:t>Menos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contacto</a:t>
            </a:r>
            <a:r>
              <a:rPr lang="en-US" sz="1600" dirty="0">
                <a:effectLst/>
              </a:rPr>
              <a:t>, mas ideas (</a:t>
            </a:r>
            <a:r>
              <a:rPr lang="en-GB" sz="1600" dirty="0" err="1">
                <a:effectLst/>
              </a:rPr>
              <a:t>soluciones</a:t>
            </a:r>
            <a:r>
              <a:rPr lang="en-GB" sz="1600" dirty="0">
                <a:effectLst/>
              </a:rPr>
              <a:t> de Control de </a:t>
            </a:r>
            <a:r>
              <a:rPr lang="en-GB" sz="1600" dirty="0" err="1">
                <a:effectLst/>
              </a:rPr>
              <a:t>Acceso</a:t>
            </a:r>
            <a:r>
              <a:rPr lang="en-GB" sz="1600" dirty="0">
                <a:effectLst/>
              </a:rPr>
              <a:t> por </a:t>
            </a:r>
            <a:r>
              <a:rPr lang="en-GB" sz="1600" dirty="0" err="1">
                <a:effectLst/>
              </a:rPr>
              <a:t>reconocimiento</a:t>
            </a:r>
            <a:r>
              <a:rPr lang="en-GB" sz="1600" dirty="0">
                <a:effectLst/>
              </a:rPr>
              <a:t> facial o </a:t>
            </a:r>
            <a:r>
              <a:rPr lang="en-GB" sz="1600" dirty="0" err="1">
                <a:effectLst/>
              </a:rPr>
              <a:t>acceso</a:t>
            </a:r>
            <a:r>
              <a:rPr lang="en-GB" sz="1600" dirty="0">
                <a:effectLst/>
              </a:rPr>
              <a:t> </a:t>
            </a:r>
            <a:r>
              <a:rPr lang="en-GB" sz="1600" dirty="0" err="1">
                <a:effectLst/>
              </a:rPr>
              <a:t>movil</a:t>
            </a:r>
            <a:r>
              <a:rPr lang="en-GB" sz="1600" dirty="0">
                <a:effectLst/>
              </a:rPr>
              <a:t>)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GB" sz="1600" dirty="0">
              <a:effectLst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sz="1600" dirty="0" err="1">
                <a:effectLst/>
              </a:rPr>
              <a:t>Limite</a:t>
            </a:r>
            <a:r>
              <a:rPr lang="en-GB" sz="1600" dirty="0">
                <a:effectLst/>
              </a:rPr>
              <a:t> </a:t>
            </a:r>
            <a:r>
              <a:rPr lang="en-GB" sz="1600" dirty="0" err="1">
                <a:effectLst/>
              </a:rPr>
              <a:t>en</a:t>
            </a:r>
            <a:r>
              <a:rPr lang="en-GB" sz="1600" dirty="0">
                <a:effectLst/>
              </a:rPr>
              <a:t> la </a:t>
            </a:r>
            <a:r>
              <a:rPr lang="en-GB" sz="1600" dirty="0" err="1">
                <a:effectLst/>
              </a:rPr>
              <a:t>cantidad</a:t>
            </a:r>
            <a:r>
              <a:rPr lang="en-GB" sz="1600" dirty="0">
                <a:effectLst/>
              </a:rPr>
              <a:t> de </a:t>
            </a:r>
            <a:r>
              <a:rPr lang="en-GB" sz="1600" dirty="0" err="1">
                <a:effectLst/>
              </a:rPr>
              <a:t>visitantes</a:t>
            </a:r>
            <a:r>
              <a:rPr lang="en-GB" sz="1600" dirty="0">
                <a:effectLst/>
              </a:rPr>
              <a:t> (</a:t>
            </a:r>
            <a:r>
              <a:rPr lang="en-GB" sz="1600" dirty="0" err="1">
                <a:effectLst/>
              </a:rPr>
              <a:t>conteo</a:t>
            </a:r>
            <a:r>
              <a:rPr lang="en-GB" sz="1600" dirty="0">
                <a:effectLst/>
              </a:rPr>
              <a:t> de personas y </a:t>
            </a:r>
            <a:r>
              <a:rPr lang="en-GB" sz="1600" dirty="0" err="1">
                <a:effectLst/>
              </a:rPr>
              <a:t>deteccion</a:t>
            </a:r>
            <a:r>
              <a:rPr lang="en-GB" sz="1600" dirty="0">
                <a:effectLst/>
              </a:rPr>
              <a:t> de multitudes)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GB" sz="1600" dirty="0">
              <a:effectLst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sz="1600" dirty="0" err="1">
                <a:effectLst/>
              </a:rPr>
              <a:t>Distanciamiento</a:t>
            </a:r>
            <a:r>
              <a:rPr lang="en-GB" sz="1600" dirty="0">
                <a:effectLst/>
              </a:rPr>
              <a:t> social </a:t>
            </a:r>
            <a:r>
              <a:rPr lang="en-GB" sz="1600" dirty="0" err="1">
                <a:effectLst/>
              </a:rPr>
              <a:t>en</a:t>
            </a:r>
            <a:r>
              <a:rPr lang="en-GB" sz="1600" dirty="0">
                <a:effectLst/>
              </a:rPr>
              <a:t> </a:t>
            </a:r>
            <a:r>
              <a:rPr lang="en-GB" sz="1600" dirty="0" err="1">
                <a:effectLst/>
              </a:rPr>
              <a:t>filas</a:t>
            </a:r>
            <a:endParaRPr lang="en-GB" sz="1600" dirty="0">
              <a:effectLst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GB" sz="1600" dirty="0">
              <a:effectLst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sz="1600" dirty="0" err="1">
                <a:effectLst/>
              </a:rPr>
              <a:t>Mensajes</a:t>
            </a:r>
            <a:r>
              <a:rPr lang="en-GB" sz="1600" dirty="0">
                <a:effectLst/>
              </a:rPr>
              <a:t> audibles </a:t>
            </a:r>
            <a:r>
              <a:rPr lang="en-GB" sz="1600" dirty="0" err="1">
                <a:effectLst/>
              </a:rPr>
              <a:t>pregrabados</a:t>
            </a:r>
            <a:r>
              <a:rPr lang="en-GB" sz="1600" dirty="0">
                <a:effectLst/>
              </a:rPr>
              <a:t> </a:t>
            </a:r>
            <a:r>
              <a:rPr lang="en-GB" sz="1600" dirty="0" err="1">
                <a:effectLst/>
              </a:rPr>
              <a:t>en</a:t>
            </a:r>
            <a:r>
              <a:rPr lang="en-GB" sz="1600" dirty="0">
                <a:effectLst/>
              </a:rPr>
              <a:t> zonas por </a:t>
            </a:r>
            <a:r>
              <a:rPr lang="en-GB" sz="1600" dirty="0" err="1">
                <a:effectLst/>
              </a:rPr>
              <a:t>aglomeracion</a:t>
            </a:r>
            <a:endParaRPr lang="en-GB" sz="1600" dirty="0">
              <a:effectLst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GB" sz="1600" dirty="0">
              <a:effectLst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sz="1600" dirty="0" err="1">
                <a:effectLst/>
              </a:rPr>
              <a:t>Advertencia</a:t>
            </a:r>
            <a:r>
              <a:rPr lang="en-GB" sz="1600" dirty="0">
                <a:effectLst/>
              </a:rPr>
              <a:t> por </a:t>
            </a:r>
            <a:r>
              <a:rPr lang="en-GB" sz="1600" dirty="0" err="1">
                <a:effectLst/>
              </a:rPr>
              <a:t>falta</a:t>
            </a:r>
            <a:r>
              <a:rPr lang="en-GB" sz="1600" dirty="0">
                <a:effectLst/>
              </a:rPr>
              <a:t> de </a:t>
            </a:r>
            <a:r>
              <a:rPr lang="en-GB" sz="1600" dirty="0" err="1">
                <a:effectLst/>
              </a:rPr>
              <a:t>barbijo</a:t>
            </a:r>
            <a:endParaRPr lang="en-GB" sz="1600" dirty="0">
              <a:effectLst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GB" sz="1600" dirty="0">
              <a:effectLst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sz="1600" dirty="0" err="1">
                <a:effectLst/>
              </a:rPr>
              <a:t>Deteccion</a:t>
            </a:r>
            <a:r>
              <a:rPr lang="en-GB" sz="1600" dirty="0">
                <a:effectLst/>
              </a:rPr>
              <a:t> de temperature </a:t>
            </a:r>
            <a:r>
              <a:rPr lang="en-GB" sz="1600" dirty="0" err="1">
                <a:effectLst/>
              </a:rPr>
              <a:t>en</a:t>
            </a:r>
            <a:r>
              <a:rPr lang="en-GB" sz="1600" dirty="0">
                <a:effectLst/>
              </a:rPr>
              <a:t> </a:t>
            </a:r>
            <a:r>
              <a:rPr lang="en-GB" sz="1600" dirty="0" err="1">
                <a:effectLst/>
              </a:rPr>
              <a:t>grupo</a:t>
            </a:r>
            <a:r>
              <a:rPr lang="en-GB" sz="1600" dirty="0">
                <a:effectLst/>
              </a:rPr>
              <a:t> de personas</a:t>
            </a:r>
          </a:p>
        </p:txBody>
      </p:sp>
      <p:pic>
        <p:nvPicPr>
          <p:cNvPr id="2050" name="Picture 2" descr="Imagen relacionada">
            <a:extLst>
              <a:ext uri="{FF2B5EF4-FFF2-40B4-BE49-F238E27FC236}">
                <a16:creationId xmlns:a16="http://schemas.microsoft.com/office/drawing/2014/main" id="{F81FCCEA-91D9-4362-81FB-E62ED4F75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243227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39A53E3-D9E3-41CF-90CC-3260A35F2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650" y="1269551"/>
            <a:ext cx="2265040" cy="137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579C51E-FE91-4106-84CF-B416A61A2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00309"/>
            <a:ext cx="4958690" cy="15302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2CB72C0-DA7F-41CC-A41B-31B2614EA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950" y="4285293"/>
            <a:ext cx="4958690" cy="72878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1D7F3C2-EE93-4ECE-AC0A-A07B0C2A2E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950" y="5081847"/>
            <a:ext cx="4958690" cy="67996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E857E6-8A6F-4C29-B803-BDCF32DA51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849839"/>
            <a:ext cx="4958690" cy="1008161"/>
          </a:xfrm>
          <a:prstGeom prst="rect">
            <a:avLst/>
          </a:prstGeom>
        </p:spPr>
      </p:pic>
      <p:pic>
        <p:nvPicPr>
          <p:cNvPr id="2058" name="Picture 10" descr="Bosch -">
            <a:extLst>
              <a:ext uri="{FF2B5EF4-FFF2-40B4-BE49-F238E27FC236}">
                <a16:creationId xmlns:a16="http://schemas.microsoft.com/office/drawing/2014/main" id="{7BE90B6C-0C62-4273-90B9-88866F7F2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663" y="6237312"/>
            <a:ext cx="105366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33466A-A5EA-45E7-AA93-9C6803CA1B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2"/>
            <a:ext cx="1110842" cy="7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168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726D2-E3BB-4064-A031-7A8F78213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99" y="23581"/>
            <a:ext cx="7870775" cy="1143000"/>
          </a:xfrm>
        </p:spPr>
        <p:txBody>
          <a:bodyPr/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Plataforma para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videocolaboracion</a:t>
            </a:r>
            <a:endParaRPr lang="en-GB" sz="3200" dirty="0">
              <a:solidFill>
                <a:schemeClr val="bg1">
                  <a:lumMod val="5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799454-D861-482C-99EB-C1C2507BC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0" y="1052736"/>
            <a:ext cx="6012160" cy="5805264"/>
          </a:xfrm>
        </p:spPr>
        <p:txBody>
          <a:bodyPr/>
          <a:lstStyle/>
          <a:p>
            <a:pPr marL="0" indent="0" algn="just">
              <a:buNone/>
            </a:pPr>
            <a:r>
              <a:rPr lang="es-ES" sz="1200" dirty="0">
                <a:solidFill>
                  <a:srgbClr val="FFFFFF"/>
                </a:solidFill>
                <a:effectLst/>
              </a:rPr>
              <a:t>Las empresas globales utilizaron siempre sistemas de audio o </a:t>
            </a:r>
            <a:r>
              <a:rPr lang="es-ES" sz="1200" dirty="0" err="1">
                <a:solidFill>
                  <a:srgbClr val="FFFFFF"/>
                </a:solidFill>
                <a:effectLst/>
              </a:rPr>
              <a:t>videocolaboracion</a:t>
            </a:r>
            <a:r>
              <a:rPr lang="es-ES" sz="1200" dirty="0">
                <a:solidFill>
                  <a:srgbClr val="FFFFFF"/>
                </a:solidFill>
                <a:effectLst/>
              </a:rPr>
              <a:t> tanto desde las </a:t>
            </a:r>
            <a:r>
              <a:rPr lang="es-ES" sz="1200" dirty="0" err="1">
                <a:solidFill>
                  <a:srgbClr val="FFFFFF"/>
                </a:solidFill>
                <a:effectLst/>
              </a:rPr>
              <a:t>Pc’s</a:t>
            </a:r>
            <a:r>
              <a:rPr lang="es-ES" sz="1200" dirty="0">
                <a:solidFill>
                  <a:srgbClr val="FFFFFF"/>
                </a:solidFill>
                <a:effectLst/>
              </a:rPr>
              <a:t>, Celulares, </a:t>
            </a:r>
            <a:r>
              <a:rPr lang="es-ES" sz="1200" dirty="0" err="1">
                <a:solidFill>
                  <a:srgbClr val="FFFFFF"/>
                </a:solidFill>
                <a:effectLst/>
              </a:rPr>
              <a:t>Tablet’s</a:t>
            </a:r>
            <a:r>
              <a:rPr lang="es-ES" sz="1200" dirty="0">
                <a:solidFill>
                  <a:srgbClr val="FFFFFF"/>
                </a:solidFill>
                <a:effectLst/>
              </a:rPr>
              <a:t> y equipos de salas para comunicarse para compartir sus ideas, pero es a raíz de esta pandemia que esta necesidad se hizo expansiva a todo el universo de empresas independientemente de su tamaño. </a:t>
            </a:r>
          </a:p>
          <a:p>
            <a:pPr algn="just"/>
            <a:endParaRPr lang="es-ES" sz="1200" dirty="0">
              <a:solidFill>
                <a:srgbClr val="FFFFFF"/>
              </a:solidFill>
              <a:effectLst/>
            </a:endParaRPr>
          </a:p>
          <a:p>
            <a:pPr algn="just"/>
            <a:r>
              <a:rPr lang="es-ES" sz="1200" dirty="0">
                <a:solidFill>
                  <a:srgbClr val="FFFFFF"/>
                </a:solidFill>
                <a:effectLst/>
              </a:rPr>
              <a:t>RP1Cloud ofrece una potente plataforma en la nube para realizar videoconferencias y audioconferencias líderes en la industria sin la necesidad de ningún tipo de software.</a:t>
            </a:r>
          </a:p>
          <a:p>
            <a:pPr algn="just"/>
            <a:endParaRPr lang="es-ES" sz="1200" dirty="0">
              <a:solidFill>
                <a:srgbClr val="FFFFFF"/>
              </a:solidFill>
              <a:effectLst/>
            </a:endParaRPr>
          </a:p>
          <a:p>
            <a:pPr algn="just"/>
            <a:r>
              <a:rPr lang="es-ES" sz="1200" dirty="0">
                <a:solidFill>
                  <a:srgbClr val="FFFFFF"/>
                </a:solidFill>
                <a:effectLst/>
              </a:rPr>
              <a:t>El servicio consiste en un Software de Suscripción anual que permite crear salas virtuales pudiendo invitar a participar de la conferencia Equipos de Sala (H323 o SIP), Terminales Móviles (Tablet o PC sin </a:t>
            </a:r>
            <a:r>
              <a:rPr lang="es-ES" sz="1200" dirty="0" err="1">
                <a:solidFill>
                  <a:srgbClr val="FFFFFF"/>
                </a:solidFill>
                <a:effectLst/>
              </a:rPr>
              <a:t>Soft</a:t>
            </a:r>
            <a:r>
              <a:rPr lang="es-ES" sz="1200" dirty="0">
                <a:solidFill>
                  <a:srgbClr val="FFFFFF"/>
                </a:solidFill>
                <a:effectLst/>
              </a:rPr>
              <a:t> alguno precargado), teléfonos, etc. </a:t>
            </a:r>
          </a:p>
          <a:p>
            <a:pPr algn="just"/>
            <a:endParaRPr lang="es-ES" sz="1200" dirty="0">
              <a:solidFill>
                <a:srgbClr val="FFFFFF"/>
              </a:solidFill>
              <a:effectLst/>
            </a:endParaRPr>
          </a:p>
          <a:p>
            <a:pPr algn="just"/>
            <a:r>
              <a:rPr lang="es-ES" sz="1200" dirty="0">
                <a:solidFill>
                  <a:srgbClr val="FFFFFF"/>
                </a:solidFill>
                <a:effectLst/>
              </a:rPr>
              <a:t>Cuenta con la capacidad de Grabación en la NUBE, con disponibilidad de descargar las mismas. </a:t>
            </a:r>
          </a:p>
          <a:p>
            <a:pPr algn="just"/>
            <a:endParaRPr lang="es-ES" sz="1200" dirty="0">
              <a:solidFill>
                <a:srgbClr val="FFFFFF"/>
              </a:solidFill>
              <a:effectLst/>
            </a:endParaRPr>
          </a:p>
          <a:p>
            <a:pPr algn="just"/>
            <a:r>
              <a:rPr lang="es-ES" sz="1200" dirty="0">
                <a:solidFill>
                  <a:srgbClr val="FFFFFF"/>
                </a:solidFill>
                <a:effectLst/>
              </a:rPr>
              <a:t>Registre puntos finales para convertir sus espacios de reunión en RP1Rooms. Aproveche la infraestructura existente y habilite la marcación de siete dígitos, reciba o marque llamadas ad hoc, y garantice las videollamadas más confiables que funcionan sin problemas cada vez.</a:t>
            </a:r>
          </a:p>
          <a:p>
            <a:pPr algn="just"/>
            <a:endParaRPr lang="es-ES" sz="1200" dirty="0">
              <a:solidFill>
                <a:srgbClr val="FFFFFF"/>
              </a:solidFill>
              <a:effectLst/>
            </a:endParaRPr>
          </a:p>
          <a:p>
            <a:pPr algn="just"/>
            <a:r>
              <a:rPr lang="es-ES" sz="1200" dirty="0">
                <a:solidFill>
                  <a:srgbClr val="FFFFFF"/>
                </a:solidFill>
                <a:effectLst/>
              </a:rPr>
              <a:t>Organice reuniones y transmita a un público de hasta 500 personas con RP1TV. Sin requisitos de producción adicionales: use sus puntos finales de conferencia existentes y transmita a un enlace o sitio web privado de su elección.</a:t>
            </a:r>
          </a:p>
          <a:p>
            <a:pPr algn="just"/>
            <a:endParaRPr lang="es-ES" sz="1200" dirty="0">
              <a:solidFill>
                <a:srgbClr val="FFFFFF"/>
              </a:solidFill>
              <a:effectLst/>
            </a:endParaRPr>
          </a:p>
          <a:p>
            <a:pPr algn="just"/>
            <a:r>
              <a:rPr lang="es-ES" sz="1200" dirty="0">
                <a:solidFill>
                  <a:srgbClr val="FFFFFF"/>
                </a:solidFill>
                <a:effectLst/>
              </a:rPr>
              <a:t>Conecte los terminales de video SIP / H.323 a sus equipos de Microsoft o la implementación de Skype </a:t>
            </a:r>
            <a:r>
              <a:rPr lang="es-ES" sz="1200" dirty="0" err="1">
                <a:solidFill>
                  <a:srgbClr val="FFFFFF"/>
                </a:solidFill>
                <a:effectLst/>
              </a:rPr>
              <a:t>for</a:t>
            </a:r>
            <a:r>
              <a:rPr lang="es-ES" sz="1200" dirty="0">
                <a:solidFill>
                  <a:srgbClr val="FFFFFF"/>
                </a:solidFill>
                <a:effectLst/>
              </a:rPr>
              <a:t> Business. Mantenga sus flujos de trabajo estándar de Microsoft: programe y únase a las reuniones como de costumbre.</a:t>
            </a:r>
            <a:endParaRPr lang="en-GB" sz="1200" dirty="0">
              <a:solidFill>
                <a:srgbClr val="FFFFFF"/>
              </a:solidFill>
              <a:effectLst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E63E623-A553-481C-8D08-073C97F33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2930"/>
            <a:ext cx="3131840" cy="176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FDED69B3-FDAB-411B-9885-F4B0F71AB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9380"/>
            <a:ext cx="30861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1ECD33F6-9DD8-4C46-95FB-AF6C7FE53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3" y="2708920"/>
            <a:ext cx="3086100" cy="67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908E27ED-64D9-4775-912A-E3D19F8DF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4732"/>
            <a:ext cx="3062249" cy="16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D4A7966-537C-4B9C-A17C-0F65EBBDE1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2"/>
            <a:ext cx="1110842" cy="7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999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C9B930-5569-4B1F-9990-BE14A3B0E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955" y="284463"/>
            <a:ext cx="7366719" cy="954968"/>
          </a:xfrm>
        </p:spPr>
        <p:txBody>
          <a:bodyPr/>
          <a:lstStyle/>
          <a:p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Equipos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 y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camaras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 de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effectLst/>
                <a:latin typeface="Verdana" pitchFamily="34" charset="0"/>
              </a:rPr>
              <a:t>VideoConferencia</a:t>
            </a:r>
            <a:endParaRPr lang="en-GB" sz="3200" dirty="0">
              <a:solidFill>
                <a:schemeClr val="bg1">
                  <a:lumMod val="5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18B94B-4768-462E-80B0-33D02070D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183568"/>
            <a:ext cx="8540750" cy="604664"/>
          </a:xfrm>
        </p:spPr>
        <p:txBody>
          <a:bodyPr/>
          <a:lstStyle/>
          <a:p>
            <a:r>
              <a:rPr lang="en-US" dirty="0"/>
              <a:t>Logitech</a:t>
            </a:r>
            <a:endParaRPr lang="en-GB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F92C42-687D-4282-A318-2C05337AC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85" y="4986269"/>
            <a:ext cx="9144001" cy="18717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C5AA658-40E7-4C36-8078-26A2AB8FE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85" y="1997193"/>
            <a:ext cx="9144000" cy="2989076"/>
          </a:xfrm>
          <a:prstGeom prst="rect">
            <a:avLst/>
          </a:prstGeom>
        </p:spPr>
      </p:pic>
      <p:pic>
        <p:nvPicPr>
          <p:cNvPr id="4102" name="Picture 6" descr="Logo Logitech: la historia y el significado del logotipo, la marca ...">
            <a:extLst>
              <a:ext uri="{FF2B5EF4-FFF2-40B4-BE49-F238E27FC236}">
                <a16:creationId xmlns:a16="http://schemas.microsoft.com/office/drawing/2014/main" id="{41F8A1B8-89E3-44C6-9228-9FAA84190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784" y="771818"/>
            <a:ext cx="2483768" cy="139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3C9F8C5-5CEF-4FB6-B081-A08CBEF8DD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2"/>
            <a:ext cx="1110842" cy="7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219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rújula">
  <a:themeElements>
    <a:clrScheme name="Brújula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Brújul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rújula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újula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2485</TotalTime>
  <Words>776</Words>
  <Application>Microsoft Office PowerPoint</Application>
  <PresentationFormat>Presentación en pantalla (4:3)</PresentationFormat>
  <Paragraphs>82</Paragraphs>
  <Slides>14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Arial</vt:lpstr>
      <vt:lpstr>Calibri</vt:lpstr>
      <vt:lpstr>Lucida Sans Unicode</vt:lpstr>
      <vt:lpstr>Segoe UI</vt:lpstr>
      <vt:lpstr>Symbol</vt:lpstr>
      <vt:lpstr>Tahoma</vt:lpstr>
      <vt:lpstr>Verdana</vt:lpstr>
      <vt:lpstr>Wingdings</vt:lpstr>
      <vt:lpstr>Brújula</vt:lpstr>
      <vt:lpstr>Presentación de PowerPoint</vt:lpstr>
      <vt:lpstr>Presentación de PowerPoint</vt:lpstr>
      <vt:lpstr>Termometros Infrarrojos para la medicion de temperatura sin contacto</vt:lpstr>
      <vt:lpstr>Camaras para Medición de temperatura sin contacto</vt:lpstr>
      <vt:lpstr>Higienizador de manos GRADICOM S20</vt:lpstr>
      <vt:lpstr>Cabina Sanitizante</vt:lpstr>
      <vt:lpstr>VideoSeguridad  &amp; Control de Accesos</vt:lpstr>
      <vt:lpstr>Plataforma para videocolaboracion</vt:lpstr>
      <vt:lpstr>Equipos y camaras de VideoConferencia</vt:lpstr>
      <vt:lpstr>Equipos y camaras de VideoConferencia</vt:lpstr>
      <vt:lpstr>Camara de VideoConferencia 180</vt:lpstr>
      <vt:lpstr>Headset Poly</vt:lpstr>
      <vt:lpstr>Headset Jabra</vt:lpstr>
      <vt:lpstr>Presentación de PowerPoint</vt:lpstr>
    </vt:vector>
  </TitlesOfParts>
  <Company>Integra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 Power Template</dc:title>
  <dc:creator>Juan Jose Martres</dc:creator>
  <cp:lastModifiedBy>Maximiliano Savoie</cp:lastModifiedBy>
  <cp:revision>217</cp:revision>
  <dcterms:created xsi:type="dcterms:W3CDTF">2007-07-27T19:54:59Z</dcterms:created>
  <dcterms:modified xsi:type="dcterms:W3CDTF">2020-05-19T22:47:36Z</dcterms:modified>
</cp:coreProperties>
</file>